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210" r:id="rId3"/>
  </p:sldMasterIdLst>
  <p:notesMasterIdLst>
    <p:notesMasterId r:id="rId30"/>
  </p:notesMasterIdLst>
  <p:handoutMasterIdLst>
    <p:handoutMasterId r:id="rId31"/>
  </p:handoutMasterIdLst>
  <p:sldIdLst>
    <p:sldId id="1050" r:id="rId4"/>
    <p:sldId id="1053" r:id="rId5"/>
    <p:sldId id="1052" r:id="rId6"/>
    <p:sldId id="1101" r:id="rId7"/>
    <p:sldId id="1157" r:id="rId8"/>
    <p:sldId id="1166" r:id="rId9"/>
    <p:sldId id="1172" r:id="rId10"/>
    <p:sldId id="1173" r:id="rId11"/>
    <p:sldId id="1159" r:id="rId12"/>
    <p:sldId id="1167" r:id="rId13"/>
    <p:sldId id="1168" r:id="rId14"/>
    <p:sldId id="1169" r:id="rId15"/>
    <p:sldId id="1185" r:id="rId16"/>
    <p:sldId id="1170" r:id="rId17"/>
    <p:sldId id="1178" r:id="rId18"/>
    <p:sldId id="1054" r:id="rId19"/>
    <p:sldId id="1064" r:id="rId20"/>
    <p:sldId id="1143" r:id="rId21"/>
    <p:sldId id="1061" r:id="rId22"/>
    <p:sldId id="1149" r:id="rId23"/>
    <p:sldId id="1150" r:id="rId24"/>
    <p:sldId id="1183" r:id="rId25"/>
    <p:sldId id="1151" r:id="rId26"/>
    <p:sldId id="1142" r:id="rId27"/>
    <p:sldId id="1184" r:id="rId28"/>
    <p:sldId id="1107" r:id="rId29"/>
  </p:sldIdLst>
  <p:sldSz cx="12161838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15675"/>
    <a:srgbClr val="DE9A1D"/>
    <a:srgbClr val="FA9A31"/>
    <a:srgbClr val="FA6D0E"/>
    <a:srgbClr val="F9FF98"/>
    <a:srgbClr val="E6C703"/>
    <a:srgbClr val="E05500"/>
    <a:srgbClr val="FAA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83314" autoAdjust="0"/>
  </p:normalViewPr>
  <p:slideViewPr>
    <p:cSldViewPr>
      <p:cViewPr varScale="1">
        <p:scale>
          <a:sx n="35" d="100"/>
          <a:sy n="35" d="100"/>
        </p:scale>
        <p:origin x="-402" y="-96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382"/>
    </p:cViewPr>
  </p:sorterViewPr>
  <p:notesViewPr>
    <p:cSldViewPr>
      <p:cViewPr varScale="1">
        <p:scale>
          <a:sx n="92" d="100"/>
          <a:sy n="92" d="100"/>
        </p:scale>
        <p:origin x="-2160" y="-104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66" charset="-128"/>
              </a:defRPr>
            </a:lvl1pPr>
          </a:lstStyle>
          <a:p>
            <a:pPr>
              <a:defRPr/>
            </a:pPr>
            <a:fld id="{EE93926E-E44B-4319-ABF0-2C8747F0387E}" type="datetime1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7DF659-899D-40AA-8855-306C241F58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414338" y="696913"/>
            <a:ext cx="61817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7C8347-1C8F-4311-9A1B-C443A8DD9B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43EBB-D84D-43A7-AC96-C665394B71CF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EABD7-392B-4C8D-900F-51FDAE1A1F20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2DE64-C7AB-4B3B-999D-F6148525E3C5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81136-5D8B-4D3C-AFDA-C022545E75E0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4DF89-7A79-4AD8-8220-5C4D795AAED9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237E8-D235-4481-83BC-814D0D003F96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CBBC8-ABFA-47BC-9BD8-BCFA9364C3E7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80B3D-0243-4C70-AB03-70A111B32CC5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34FC6-BF41-4668-AA84-88520B598A3B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34F09-A9EE-4DB7-8DE1-E2EB30CB2993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Cross disciplinary, Error analysis, DOK, solve problems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A187E-41D2-4C7E-A33E-7924B974D248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658FD-F4BD-4E0E-9005-E5583F4C976D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61BF8-A860-40E5-B404-ED655510C536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66480-7958-4B24-AB2F-7B875B8C9A86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B11B5-0B7C-4836-AA21-CAED67B21803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464E4-CC4D-4161-98BA-299A3E3E1862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/>
              <a:t>Poster Paper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21FCA-FB79-4993-B795-A7DB37F0A7D8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2140D-4233-4246-AB38-0A36198C9F10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E0EB4-ABB3-4CFC-BEC9-56B6FB32E87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8A282-2B06-401D-953E-F94D7E9FD282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B85B1-CF47-452C-A11E-2420DE3BCDB7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4DDB9-9EDB-46AF-B149-FAA803314C40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2/34/50/2345037_413cbf0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12168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319" y="2197102"/>
            <a:ext cx="7712998" cy="3670298"/>
          </a:xfrm>
          <a:solidFill>
            <a:schemeClr val="accent1"/>
          </a:solidFill>
        </p:spPr>
        <p:txBody>
          <a:bodyPr/>
          <a:lstStyle>
            <a:lvl1pPr algn="ctr">
              <a:defRPr sz="598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C08B9-258D-4F94-957B-F65206C6FC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8D761-16FA-4955-A2CF-83A5B2572C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51D82-625C-45D8-B163-4F5C77B880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gray">
          <a:xfrm>
            <a:off x="423863" y="6245225"/>
            <a:ext cx="1500187" cy="52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400" b="1" smtClean="0">
              <a:solidFill>
                <a:srgbClr val="FFFFFF"/>
              </a:solidFill>
            </a:endParaRPr>
          </a:p>
        </p:txBody>
      </p:sp>
      <p:pic>
        <p:nvPicPr>
          <p:cNvPr id="3" name="Picture 7" descr="PPT_hea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61838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6" y="218207"/>
            <a:ext cx="10945654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8092" y="1444335"/>
            <a:ext cx="10945654" cy="4745328"/>
          </a:xfrm>
        </p:spPr>
        <p:txBody>
          <a:bodyPr/>
          <a:lstStyle>
            <a:lvl1pPr>
              <a:defRPr b="1"/>
            </a:lvl1pPr>
            <a:lvl2pPr marL="640080" indent="-228600">
              <a:spcBef>
                <a:spcPts val="800"/>
              </a:spcBef>
              <a:spcAft>
                <a:spcPts val="200"/>
              </a:spcAft>
              <a:defRPr/>
            </a:lvl2pPr>
            <a:lvl3pPr marL="868680" indent="-228600">
              <a:spcBef>
                <a:spcPts val="500"/>
              </a:spcBef>
              <a:spcAft>
                <a:spcPts val="200"/>
              </a:spcAft>
              <a:defRPr sz="2000"/>
            </a:lvl3pPr>
            <a:lvl4pPr marL="1024128">
              <a:spcBef>
                <a:spcPts val="300"/>
              </a:spcBef>
              <a:spcAft>
                <a:spcPts val="200"/>
              </a:spcAft>
              <a:defRPr sz="1800"/>
            </a:lvl4pPr>
            <a:lvl5pPr marL="1257300" indent="-228600">
              <a:spcBef>
                <a:spcPts val="300"/>
              </a:spcBef>
              <a:spcAft>
                <a:spcPts val="2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10382" y="847726"/>
            <a:ext cx="10787296" cy="436563"/>
          </a:xfrm>
        </p:spPr>
        <p:txBody>
          <a:bodyPr tIns="0" bIns="0"/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97225" y="6494463"/>
            <a:ext cx="4530725" cy="233362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[Enter Presentation Name in Header and Footer]</a:t>
            </a:r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b/bb/Winter_scene_(8435687527).jpg"/>
          <p:cNvPicPr>
            <a:picLocks noChangeAspect="1" noChangeArrowheads="1"/>
          </p:cNvPicPr>
          <p:nvPr userDrawn="1"/>
        </p:nvPicPr>
        <p:blipFill>
          <a:blip r:embed="rId2" cstate="print"/>
          <a:srcRect r="78783"/>
          <a:stretch>
            <a:fillRect/>
          </a:stretch>
        </p:blipFill>
        <p:spPr bwMode="auto">
          <a:xfrm>
            <a:off x="0" y="0"/>
            <a:ext cx="2195513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119" y="365126"/>
            <a:ext cx="9372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119" y="1825625"/>
            <a:ext cx="9372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9963" y="6356350"/>
            <a:ext cx="3128962" cy="365125"/>
          </a:xfrm>
        </p:spPr>
        <p:txBody>
          <a:bodyPr/>
          <a:lstStyle>
            <a:lvl1pPr>
              <a:defRPr/>
            </a:lvl1pPr>
          </a:lstStyle>
          <a:p>
            <a:fld id="{76731207-7733-4738-9CAF-43905A282F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2.pictures.zimbio.com/gi/Winter+Scenics+Around+UK+3WHM5p0kpmP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61838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19" y="325437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919" y="326707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43A1F-51F6-47C6-8E25-534339F47A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arm9.staticflickr.com/8486/8230665742_c0e37e0631_o_d.jpg"/>
          <p:cNvPicPr>
            <a:picLocks noChangeAspect="1" noChangeArrowheads="1"/>
          </p:cNvPicPr>
          <p:nvPr userDrawn="1"/>
        </p:nvPicPr>
        <p:blipFill>
          <a:blip r:embed="rId2" cstate="print"/>
          <a:srcRect t="11253" b="56973"/>
          <a:stretch>
            <a:fillRect/>
          </a:stretch>
        </p:blipFill>
        <p:spPr bwMode="auto">
          <a:xfrm>
            <a:off x="0" y="0"/>
            <a:ext cx="12161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27" y="914400"/>
            <a:ext cx="10489585" cy="963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2057399"/>
            <a:ext cx="5168781" cy="4119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2057399"/>
            <a:ext cx="5168781" cy="41195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AA850-B00D-4098-8C93-3286131C4E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BBF0E-9667-4075-9834-8D450157CC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4055-8AA5-4808-9477-D905AF56E3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E8B7A-B124-4D0D-8ABF-C62C970E76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B70A-B247-4DD5-AD6D-19BA581C16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6D44B-4216-403E-B519-BEBFC55122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6613" y="365125"/>
            <a:ext cx="1048861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6613" y="1825625"/>
            <a:ext cx="104886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613" y="6356350"/>
            <a:ext cx="2735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9075" y="6356350"/>
            <a:ext cx="4103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356350"/>
            <a:ext cx="27352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fld id="{832013ED-92D7-4194-920B-4BABC2554E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06" r:id="rId5"/>
    <p:sldLayoutId id="2147485307" r:id="rId6"/>
    <p:sldLayoutId id="2147485308" r:id="rId7"/>
    <p:sldLayoutId id="2147485309" r:id="rId8"/>
    <p:sldLayoutId id="2147485310" r:id="rId9"/>
    <p:sldLayoutId id="2147485311" r:id="rId10"/>
    <p:sldLayoutId id="2147485312" r:id="rId11"/>
    <p:sldLayoutId id="2147485317" r:id="rId12"/>
    <p:sldLayoutId id="2147485318" r:id="rId13"/>
  </p:sldLayoutIdLst>
  <p:timing>
    <p:tnLst>
      <p:par>
        <p:cTn id="1" dur="indefinite" restart="never" nodeType="tmRoot"/>
      </p:par>
    </p:tnLst>
  </p:timing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7013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38" indent="-227013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013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at.collegeboard.org/practice/answered-question-of-the-day" TargetMode="External"/><Relationship Id="rId3" Type="http://schemas.openxmlformats.org/officeDocument/2006/relationships/hyperlink" Target="https://collegereadiness.collegeboard.org/educators/k-12" TargetMode="External"/><Relationship Id="rId7" Type="http://schemas.openxmlformats.org/officeDocument/2006/relationships/hyperlink" Target="https://collegereadiness.collegeboard.org/psat-nmsqt-psat-10/practice" TargetMode="External"/><Relationship Id="rId2" Type="http://schemas.openxmlformats.org/officeDocument/2006/relationships/hyperlink" Target="https://collegereadiness.collegeboard.org/state-partnerships/michiga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llegereadiness.collegeboard.org/sat/practice" TargetMode="External"/><Relationship Id="rId5" Type="http://schemas.openxmlformats.org/officeDocument/2006/relationships/hyperlink" Target="https://collegereadiness.collegeboard.org/sample-questions/essay/1" TargetMode="External"/><Relationship Id="rId10" Type="http://schemas.openxmlformats.org/officeDocument/2006/relationships/hyperlink" Target="http://gomaisa.org/general-education-leadership-network" TargetMode="External"/><Relationship Id="rId4" Type="http://schemas.openxmlformats.org/officeDocument/2006/relationships/hyperlink" Target="https://collegereadiness.collegeboard.org/sample-questions" TargetMode="External"/><Relationship Id="rId9" Type="http://schemas.openxmlformats.org/officeDocument/2006/relationships/hyperlink" Target="https://www.khanacademy.org/sa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emcevoy@misd.ne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ctrTitle"/>
          </p:nvPr>
        </p:nvSpPr>
        <p:spPr>
          <a:xfrm>
            <a:off x="2805113" y="3340100"/>
            <a:ext cx="6705600" cy="3352800"/>
          </a:xfrm>
          <a:solidFill>
            <a:schemeClr val="bg1">
              <a:alpha val="36078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4000" b="1" smtClean="0">
                <a:solidFill>
                  <a:srgbClr val="015675"/>
                </a:solidFill>
                <a:ea typeface="MS PGothic" pitchFamily="34" charset="-128"/>
              </a:rPr>
              <a:t>Successful SAT Implementation</a:t>
            </a:r>
            <a:br>
              <a:rPr lang="en-US" altLang="en-US" sz="4000" b="1" smtClean="0">
                <a:solidFill>
                  <a:srgbClr val="015675"/>
                </a:solidFill>
                <a:ea typeface="MS PGothic" pitchFamily="34" charset="-128"/>
              </a:rPr>
            </a:br>
            <a:r>
              <a:rPr lang="en-US" altLang="en-US" sz="4000" b="1" smtClean="0">
                <a:solidFill>
                  <a:srgbClr val="015675"/>
                </a:solidFill>
                <a:ea typeface="MS PGothic" pitchFamily="34" charset="-128"/>
              </a:rPr>
              <a:t>Lake Shore High School</a:t>
            </a:r>
            <a:br>
              <a:rPr lang="en-US" altLang="en-US" sz="4000" b="1" smtClean="0">
                <a:solidFill>
                  <a:srgbClr val="015675"/>
                </a:solidFill>
                <a:ea typeface="MS PGothic" pitchFamily="34" charset="-128"/>
              </a:rPr>
            </a:br>
            <a:r>
              <a:rPr lang="en-US" altLang="en-US" sz="4000" b="1" smtClean="0">
                <a:solidFill>
                  <a:srgbClr val="015675"/>
                </a:solidFill>
                <a:ea typeface="MS PGothic" pitchFamily="34" charset="-128"/>
              </a:rPr>
              <a:t>January 13, 2016</a:t>
            </a:r>
            <a:br>
              <a:rPr lang="en-US" altLang="en-US" sz="4000" b="1" smtClean="0">
                <a:solidFill>
                  <a:srgbClr val="015675"/>
                </a:solidFill>
                <a:ea typeface="MS PGothic" pitchFamily="34" charset="-128"/>
              </a:rPr>
            </a:br>
            <a:r>
              <a:rPr lang="en-US" altLang="en-US" sz="2800" b="1" smtClean="0">
                <a:solidFill>
                  <a:srgbClr val="015675"/>
                </a:solidFill>
                <a:ea typeface="MS PGothic" pitchFamily="34" charset="-128"/>
              </a:rPr>
              <a:t>Emily McEvoy, Assessment Consultant </a:t>
            </a:r>
            <a:endParaRPr lang="en-US" altLang="en-US" sz="3200" i="1" smtClean="0">
              <a:solidFill>
                <a:srgbClr val="015675"/>
              </a:solidFill>
              <a:ea typeface="MS PGothic" pitchFamily="34" charset="-128"/>
            </a:endParaRPr>
          </a:p>
        </p:txBody>
      </p:sp>
      <p:pic>
        <p:nvPicPr>
          <p:cNvPr id="10243" name="Picture 9" descr="http://www.misd.net/HumanResources/JobSystem/imag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4113" y="5867400"/>
            <a:ext cx="198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2027" t="13619" r="23428" b="11753"/>
          <a:stretch/>
        </p:blipFill>
        <p:spPr bwMode="auto">
          <a:xfrm>
            <a:off x="0" y="0"/>
            <a:ext cx="12161838" cy="6905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2237" t="14739" r="23743" b="11941"/>
          <a:stretch/>
        </p:blipFill>
        <p:spPr bwMode="auto">
          <a:xfrm>
            <a:off x="0" y="79375"/>
            <a:ext cx="12161838" cy="6778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2027" t="14179" r="23323" b="11567"/>
          <a:stretch/>
        </p:blipFill>
        <p:spPr bwMode="auto">
          <a:xfrm>
            <a:off x="0" y="152400"/>
            <a:ext cx="12161838" cy="6705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5913" y="5181600"/>
            <a:ext cx="9372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2313" y="4572000"/>
            <a:ext cx="5715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224713" y="5286375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MI State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152400"/>
            <a:ext cx="10439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2271713" y="3175"/>
            <a:ext cx="9372600" cy="1139825"/>
          </a:xfrm>
        </p:spPr>
        <p:txBody>
          <a:bodyPr rtlCol="0">
            <a:normAutofit/>
          </a:bodyPr>
          <a:lstStyle/>
          <a:p>
            <a:pPr defTabSz="456057" eaLnBrk="1" fontAlgn="auto" hangingPunct="1">
              <a:spcAft>
                <a:spcPts val="0"/>
              </a:spcAft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Spring Test Dates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394075" y="1276350"/>
            <a:ext cx="8267700" cy="5562600"/>
          </a:xfrm>
        </p:spPr>
        <p:txBody>
          <a:bodyPr rtlCol="0">
            <a:noAutofit/>
          </a:bodyPr>
          <a:lstStyle/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en-US" altLang="en-US" sz="36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Grade</a:t>
            </a:r>
          </a:p>
          <a:p>
            <a:pPr marL="741093" lvl="1" indent="-285036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12</a:t>
            </a:r>
            <a:r>
              <a:rPr lang="en-US" altLang="en-US" sz="3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-  SAT w/ essay</a:t>
            </a:r>
          </a:p>
          <a:p>
            <a:pPr marL="1596200" lvl="3" indent="-228029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26</a:t>
            </a:r>
            <a:r>
              <a:rPr lang="en-US" alt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Make-up date</a:t>
            </a:r>
          </a:p>
          <a:p>
            <a:pPr marL="741093" lvl="1" indent="-285036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13</a:t>
            </a:r>
            <a:r>
              <a:rPr lang="en-US" altLang="en-US" sz="3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-  </a:t>
            </a:r>
            <a:r>
              <a:rPr lang="en-US" alt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WorkKeys</a:t>
            </a:r>
            <a:endParaRPr lang="en-US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96200" lvl="3" indent="-228029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27</a:t>
            </a:r>
            <a:r>
              <a:rPr lang="en-US" alt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Make-up date</a:t>
            </a:r>
          </a:p>
          <a:p>
            <a:pPr marL="741093" lvl="1" indent="-285036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11</a:t>
            </a:r>
            <a:r>
              <a:rPr lang="en-US" altLang="en-US" sz="3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April 29</a:t>
            </a:r>
            <a:r>
              <a:rPr lang="en-US" altLang="en-US" sz="3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(3 weeks) -  M-Step </a:t>
            </a:r>
          </a:p>
          <a:p>
            <a:pPr marL="0" indent="0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en-US" altLang="en-US" sz="3600" b="1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en-US" altLang="en-US" sz="36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10</a:t>
            </a:r>
            <a:r>
              <a:rPr lang="en-US" altLang="en-US" sz="36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Grade</a:t>
            </a:r>
          </a:p>
          <a:p>
            <a:pPr marL="741093" lvl="1" indent="-285036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12</a:t>
            </a:r>
            <a:r>
              <a:rPr lang="en-US" altLang="en-US" sz="3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 13</a:t>
            </a:r>
            <a:r>
              <a:rPr lang="en-US" altLang="en-US" sz="3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PSAT   </a:t>
            </a:r>
          </a:p>
          <a:p>
            <a:pPr marL="1596200" lvl="3" indent="-228029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26</a:t>
            </a:r>
            <a:r>
              <a:rPr lang="en-US" alt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 27</a:t>
            </a:r>
            <a:r>
              <a:rPr lang="en-US" alt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Make-up date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3186113" y="2209800"/>
            <a:ext cx="5029200" cy="1219200"/>
          </a:xfrm>
        </p:spPr>
        <p:txBody>
          <a:bodyPr/>
          <a:lstStyle/>
          <a:p>
            <a:pPr defTabSz="455613" eaLnBrk="1" hangingPunct="1"/>
            <a:r>
              <a:rPr lang="en-US" altLang="en-US" sz="7200" smtClean="0">
                <a:solidFill>
                  <a:schemeClr val="bg1"/>
                </a:solidFill>
              </a:rPr>
              <a:t>Turn &amp; Talk</a:t>
            </a:r>
          </a:p>
        </p:txBody>
      </p:sp>
      <p:sp>
        <p:nvSpPr>
          <p:cNvPr id="38915" name="Subtitle 4"/>
          <p:cNvSpPr>
            <a:spLocks noGrp="1"/>
          </p:cNvSpPr>
          <p:nvPr>
            <p:ph type="body" idx="1"/>
          </p:nvPr>
        </p:nvSpPr>
        <p:spPr>
          <a:xfrm>
            <a:off x="976313" y="3455988"/>
            <a:ext cx="9677400" cy="1500187"/>
          </a:xfrm>
        </p:spPr>
        <p:txBody>
          <a:bodyPr/>
          <a:lstStyle/>
          <a:p>
            <a:pPr defTabSz="455613" eaLnBrk="1" hangingPunct="1">
              <a:buFont typeface="Wingdings 3" pitchFamily="18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What did you hear that connected with what you already knew?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6613" y="1219200"/>
            <a:ext cx="10488612" cy="914400"/>
          </a:xfrm>
        </p:spPr>
        <p:txBody>
          <a:bodyPr rtlCol="0">
            <a:normAutofit fontScale="90000"/>
          </a:bodyPr>
          <a:lstStyle/>
          <a:p>
            <a:pPr defTabSz="456057" eaLnBrk="1" fontAlgn="auto" hangingPunct="1">
              <a:spcAft>
                <a:spcPts val="0"/>
              </a:spcAft>
              <a:defRPr/>
            </a:pPr>
            <a:r>
              <a:rPr lang="en-US" altLang="en-US" sz="5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Focused Read</a:t>
            </a:r>
            <a:br>
              <a:rPr lang="en-US" altLang="en-US" sz="5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976313" y="3013075"/>
            <a:ext cx="10515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/>
              <a:t>Appendix A:  </a:t>
            </a:r>
          </a:p>
          <a:p>
            <a:r>
              <a:rPr lang="en-US" altLang="en-US" sz="4000"/>
              <a:t>Instructional Strategies and Keys to the SAT</a:t>
            </a:r>
            <a:endParaRPr lang="en-US" altLang="en-US" sz="4000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71513" y="990600"/>
            <a:ext cx="10488612" cy="963613"/>
          </a:xfrm>
        </p:spPr>
        <p:txBody>
          <a:bodyPr rtlCol="0">
            <a:normAutofit/>
          </a:bodyPr>
          <a:lstStyle/>
          <a:p>
            <a:pPr defTabSz="456057" eaLnBrk="1" fontAlgn="auto" hangingPunct="1">
              <a:spcAft>
                <a:spcPts val="0"/>
              </a:spcAft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Focus Read &amp; Annotate</a:t>
            </a:r>
          </a:p>
        </p:txBody>
      </p: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1204913" y="1973263"/>
            <a:ext cx="112014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Individual Read – Appendix A:  Instructional Strategies and Keys to the SAT</a:t>
            </a:r>
            <a:endParaRPr lang="en-US" altLang="en-US" i="1"/>
          </a:p>
          <a:p>
            <a:endParaRPr lang="en-US" altLang="en-US"/>
          </a:p>
          <a:p>
            <a:r>
              <a:rPr lang="en-US" altLang="en-US"/>
              <a:t>Annotate  - as you read using the following markings:</a:t>
            </a:r>
          </a:p>
          <a:p>
            <a:endParaRPr lang="en-US" altLang="en-US"/>
          </a:p>
          <a:p>
            <a:pPr lvl="1">
              <a:buSzPct val="125000"/>
              <a:buFont typeface="Tahoma" pitchFamily="34" charset="0"/>
              <a:buChar char="√"/>
            </a:pPr>
            <a:r>
              <a:rPr lang="en-US" altLang="en-US"/>
              <a:t> = Got it.  This is happening for our kids </a:t>
            </a:r>
          </a:p>
          <a:p>
            <a:pPr lvl="1">
              <a:buSzPct val="125000"/>
              <a:buFont typeface="Tahoma" pitchFamily="34" charset="0"/>
              <a:buChar char="√"/>
            </a:pPr>
            <a:endParaRPr lang="en-US" altLang="en-US"/>
          </a:p>
          <a:p>
            <a:pPr lvl="1">
              <a:buSzPct val="125000"/>
              <a:buFont typeface="Tahoma" pitchFamily="34" charset="0"/>
              <a:buChar char="!"/>
            </a:pPr>
            <a:r>
              <a:rPr lang="en-US" altLang="en-US"/>
              <a:t> =   Need to share this important point</a:t>
            </a:r>
          </a:p>
          <a:p>
            <a:pPr lvl="1">
              <a:buSzPct val="125000"/>
              <a:buFont typeface="Tahoma" pitchFamily="34" charset="0"/>
              <a:buChar char="!"/>
            </a:pPr>
            <a:endParaRPr lang="en-US" altLang="en-US"/>
          </a:p>
          <a:p>
            <a:pPr lvl="1">
              <a:buSzPct val="125000"/>
            </a:pPr>
            <a:r>
              <a:rPr lang="en-US" altLang="en-US"/>
              <a:t>C =  Common Core Connection</a:t>
            </a:r>
          </a:p>
          <a:p>
            <a:pPr lvl="1">
              <a:buSzPct val="125000"/>
            </a:pPr>
            <a:endParaRPr lang="en-US" altLang="en-US"/>
          </a:p>
          <a:p>
            <a:pPr lvl="1">
              <a:buSzPct val="125000"/>
            </a:pPr>
            <a:r>
              <a:rPr lang="en-US" altLang="en-US"/>
              <a:t>? =   Hmmm... I have questions about this</a:t>
            </a:r>
          </a:p>
          <a:p>
            <a:pPr lvl="1">
              <a:buSzPct val="125000"/>
            </a:pPr>
            <a:endParaRPr lang="en-US" altLang="en-US"/>
          </a:p>
          <a:p>
            <a:pPr lvl="1">
              <a:buSzPct val="125000"/>
            </a:pPr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1113" y="1709738"/>
            <a:ext cx="10037762" cy="2633662"/>
          </a:xfrm>
          <a:extLst/>
        </p:spPr>
        <p:txBody>
          <a:bodyPr rtlCol="0">
            <a:noAutofit/>
          </a:bodyPr>
          <a:lstStyle/>
          <a:p>
            <a:pPr defTabSz="456057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Table Talk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155" name="Subtitle 4"/>
          <p:cNvSpPr>
            <a:spLocks noGrp="1"/>
          </p:cNvSpPr>
          <p:nvPr>
            <p:ph type="body" idx="1"/>
          </p:nvPr>
        </p:nvSpPr>
        <p:spPr>
          <a:xfrm>
            <a:off x="1662113" y="5486400"/>
            <a:ext cx="7391400" cy="1500188"/>
          </a:xfrm>
          <a:extLst/>
        </p:spPr>
        <p:txBody>
          <a:bodyPr rtlCol="0">
            <a:normAutofit/>
          </a:bodyPr>
          <a:lstStyle/>
          <a:p>
            <a:pPr defTabSz="455613" eaLnBrk="1" hangingPunct="1">
              <a:buFont typeface="Wingdings 3" panose="05040102010807070707" pitchFamily="18" charset="2"/>
              <a:buNone/>
              <a:defRPr/>
            </a:pPr>
            <a:r>
              <a:rPr lang="en-US" altLang="en-US" sz="3200" i="1" dirty="0" smtClean="0">
                <a:solidFill>
                  <a:schemeClr val="bg1"/>
                </a:solidFill>
              </a:rPr>
              <a:t>Discuss what stood out to you in regards to instruction and curriculum? </a:t>
            </a:r>
            <a:endParaRPr lang="en-US" altLang="en-US" sz="2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7913" y="107950"/>
            <a:ext cx="9078912" cy="577850"/>
          </a:xfrm>
        </p:spPr>
        <p:txBody>
          <a:bodyPr rtlCol="0">
            <a:noAutofit/>
          </a:bodyPr>
          <a:lstStyle/>
          <a:p>
            <a:pPr defTabSz="456057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</a:rPr>
              <a:t>Key Points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0"/>
            </a:endParaRPr>
          </a:p>
        </p:txBody>
      </p:sp>
      <p:sp>
        <p:nvSpPr>
          <p:cNvPr id="38914" name="Content Placeholder 3"/>
          <p:cNvSpPr>
            <a:spLocks noGrp="1"/>
          </p:cNvSpPr>
          <p:nvPr>
            <p:ph idx="1"/>
          </p:nvPr>
        </p:nvSpPr>
        <p:spPr>
          <a:xfrm>
            <a:off x="2347913" y="827088"/>
            <a:ext cx="9448800" cy="6330950"/>
          </a:xfrm>
        </p:spPr>
        <p:txBody>
          <a:bodyPr rtlCol="0">
            <a:normAutofit fontScale="77500" lnSpcReduction="20000"/>
          </a:bodyPr>
          <a:lstStyle/>
          <a:p>
            <a:pPr marL="342043" indent="-342043" defTabSz="456057" eaLnBrk="1" fontAlgn="auto" hangingPunct="1">
              <a:spcBef>
                <a:spcPts val="998"/>
              </a:spcBef>
              <a:spcAft>
                <a:spcPts val="1200"/>
              </a:spcAft>
              <a:buFont typeface="Wingdings 3" charset="2"/>
              <a:buChar char=""/>
              <a:defRPr/>
            </a:pPr>
            <a:r>
              <a:rPr lang="en-US" alt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 Complexity.... span a range of difficulty from the early high school to early postsecondary (college-entry, credit bearing) levels of reading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pg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75, 1</a:t>
            </a:r>
            <a:r>
              <a:rPr lang="en-US" altLang="en-US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bullet)</a:t>
            </a: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1200"/>
              </a:spcAft>
              <a:buFont typeface="Wingdings 3" charset="2"/>
              <a:buChar char=""/>
              <a:defRPr/>
            </a:pPr>
            <a:r>
              <a:rPr lang="en-US" alt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Analyze history and social studies passages from the U.S. Founding Documents and texts in the great global conversation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pg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75, 5</a:t>
            </a:r>
            <a:r>
              <a:rPr lang="en-US" altLang="en-US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bullet)</a:t>
            </a: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1200"/>
              </a:spcAft>
              <a:buFont typeface="Wingdings 3" charset="2"/>
              <a:buChar char=""/>
              <a:defRPr/>
            </a:pPr>
            <a:r>
              <a:rPr lang="en-US" alt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 frequently refers to informational graphics in Reading, Writing and Language, and Math Test questions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pg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77, 5</a:t>
            </a:r>
            <a:r>
              <a:rPr lang="en-US" altLang="en-US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paragraph) </a:t>
            </a: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1200"/>
              </a:spcAft>
              <a:buFont typeface="Wingdings 3" charset="2"/>
              <a:buChar char=""/>
              <a:defRPr/>
            </a:pPr>
            <a:r>
              <a:rPr lang="en-US" alt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...opportunity to analyze quality pieces of writing in the content areas and to practice with the prompt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pg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79, 4</a:t>
            </a:r>
            <a:r>
              <a:rPr lang="en-US" altLang="en-US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bullet)</a:t>
            </a: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1200"/>
              </a:spcAft>
              <a:buFont typeface="Wingdings 3" charset="2"/>
              <a:buChar char=""/>
              <a:defRPr/>
            </a:pPr>
            <a:r>
              <a:rPr lang="en-US" alt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interest and facility in math by practicing in science and social studies.  Use tables, expressions,, and graphs that student encounter in other content areas to present math as a tool that may be applied to many areas of study...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pg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80, 3</a:t>
            </a:r>
            <a:r>
              <a:rPr lang="en-US" altLang="en-US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bullet)</a:t>
            </a: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179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179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9125" y="795338"/>
            <a:ext cx="10696575" cy="1336675"/>
          </a:xfrm>
        </p:spPr>
        <p:txBody>
          <a:bodyPr rtlCol="0">
            <a:normAutofit/>
          </a:bodyPr>
          <a:lstStyle/>
          <a:p>
            <a:pPr defTabSz="456057" eaLnBrk="1" fontAlgn="auto" hangingPunct="1">
              <a:spcAft>
                <a:spcPts val="0"/>
              </a:spcAft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Key deliverables:</a:t>
            </a:r>
          </a:p>
        </p:txBody>
      </p:sp>
      <p:sp>
        <p:nvSpPr>
          <p:cNvPr id="12291" name="Content Placeholder 1"/>
          <p:cNvSpPr>
            <a:spLocks noGrp="1"/>
          </p:cNvSpPr>
          <p:nvPr>
            <p:ph sz="half" idx="1"/>
          </p:nvPr>
        </p:nvSpPr>
        <p:spPr>
          <a:xfrm>
            <a:off x="1281113" y="2132013"/>
            <a:ext cx="10439400" cy="4267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  </a:t>
            </a:r>
            <a:r>
              <a:rPr lang="en-US" altLang="en-US" sz="3200" smtClean="0"/>
              <a:t>Explore the components of the SAT Suite of Assessments</a:t>
            </a:r>
          </a:p>
          <a:p>
            <a:pPr eaLnBrk="1" hangingPunct="1"/>
            <a:endParaRPr lang="en-US" altLang="en-US" sz="3200" smtClean="0"/>
          </a:p>
          <a:p>
            <a:pPr eaLnBrk="1" hangingPunct="1"/>
            <a:r>
              <a:rPr lang="en-US" altLang="en-US" sz="3200" smtClean="0"/>
              <a:t>  Examine its redesign and key changes </a:t>
            </a:r>
          </a:p>
          <a:p>
            <a:pPr eaLnBrk="1" hangingPunct="1"/>
            <a:endParaRPr lang="en-US" altLang="en-US" sz="3200" smtClean="0"/>
          </a:p>
          <a:p>
            <a:pPr eaLnBrk="1" hangingPunct="1"/>
            <a:r>
              <a:rPr lang="en-US" altLang="en-US" sz="3200" smtClean="0"/>
              <a:t>  Identify current instructional strengths and alignment </a:t>
            </a:r>
          </a:p>
          <a:p>
            <a:pPr eaLnBrk="1" hangingPunct="1"/>
            <a:endParaRPr lang="en-US" altLang="en-US" sz="3200" smtClean="0"/>
          </a:p>
          <a:p>
            <a:pPr eaLnBrk="1" hangingPunct="1"/>
            <a:r>
              <a:rPr lang="en-US" altLang="en-US" sz="3200" smtClean="0"/>
              <a:t>  Plan next steps 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9713" y="1709738"/>
            <a:ext cx="9809162" cy="2852737"/>
          </a:xfrm>
          <a:extLst/>
        </p:spPr>
        <p:txBody>
          <a:bodyPr rtlCol="0">
            <a:noAutofit/>
          </a:bodyPr>
          <a:lstStyle/>
          <a:p>
            <a:pPr defTabSz="456057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Let’s take a test!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155" name="Subtitle 4"/>
          <p:cNvSpPr>
            <a:spLocks noGrp="1"/>
          </p:cNvSpPr>
          <p:nvPr>
            <p:ph type="body" idx="1"/>
          </p:nvPr>
        </p:nvSpPr>
        <p:spPr>
          <a:xfrm>
            <a:off x="1281113" y="5486400"/>
            <a:ext cx="8588375" cy="1500188"/>
          </a:xfrm>
        </p:spPr>
        <p:txBody>
          <a:bodyPr/>
          <a:lstStyle/>
          <a:p>
            <a:pPr defTabSz="455613" eaLnBrk="1" hangingPunct="1">
              <a:buFont typeface="Wingdings 3" pitchFamily="18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This is the SAT Practice Test # 1. College Board released four SAT practice tests and one PSAT/NMSQT practice test.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2347913" y="457200"/>
            <a:ext cx="9372600" cy="854075"/>
          </a:xfrm>
        </p:spPr>
        <p:txBody>
          <a:bodyPr rtlCol="0">
            <a:normAutofit/>
          </a:bodyPr>
          <a:lstStyle/>
          <a:p>
            <a:pPr defTabSz="456057" eaLnBrk="1" fontAlgn="auto" hangingPunct="1">
              <a:spcAft>
                <a:spcPts val="0"/>
              </a:spcAft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Puzzling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52713" y="1600200"/>
            <a:ext cx="9220200" cy="4114800"/>
          </a:xfrm>
        </p:spPr>
        <p:txBody>
          <a:bodyPr rtlCol="0">
            <a:normAutofit/>
          </a:bodyPr>
          <a:lstStyle/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Grab a test – which ever subject or color that speaks to you!</a:t>
            </a: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 read &amp; answer (10 minutes)</a:t>
            </a: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Expert Group – stand up  and find 2-3 colleagues who explored the same test</a:t>
            </a:r>
          </a:p>
          <a:p>
            <a:pPr marL="741093" lvl="1" indent="-285036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stands out for you?</a:t>
            </a:r>
          </a:p>
          <a:p>
            <a:pPr marL="741093" lvl="1" indent="-285036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Instructional Strengths &amp; Challenges?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2"/>
          <p:cNvSpPr>
            <a:spLocks noGrp="1"/>
          </p:cNvSpPr>
          <p:nvPr>
            <p:ph type="title"/>
          </p:nvPr>
        </p:nvSpPr>
        <p:spPr>
          <a:xfrm>
            <a:off x="2492375" y="-76200"/>
            <a:ext cx="9228138" cy="1054100"/>
          </a:xfrm>
        </p:spPr>
        <p:txBody>
          <a:bodyPr rtlCol="0">
            <a:normAutofit/>
          </a:bodyPr>
          <a:lstStyle/>
          <a:p>
            <a:pPr defTabSz="456057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few things that stood out for us...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0313" y="1143000"/>
            <a:ext cx="9448800" cy="5499100"/>
          </a:xfrm>
        </p:spPr>
        <p:txBody>
          <a:bodyPr rtlCol="0">
            <a:normAutofit lnSpcReduction="10000"/>
          </a:bodyPr>
          <a:lstStyle/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</a:t>
            </a:r>
            <a:r>
              <a:rPr lang="en-US" altLang="en-US" sz="3600" dirty="0" smtClean="0">
                <a:solidFill>
                  <a:srgbClr val="FF0000"/>
                </a:solidFill>
              </a:rPr>
              <a:t>value of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....   </a:t>
            </a: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authors most likely use the examples in lines 1-9 of the passage </a:t>
            </a:r>
            <a:r>
              <a:rPr lang="en-US" altLang="en-US" sz="3600" dirty="0" smtClean="0">
                <a:solidFill>
                  <a:srgbClr val="FF0000"/>
                </a:solidFill>
              </a:rPr>
              <a:t>(“Every...showers”) 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highlight the...</a:t>
            </a: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choice provides the </a:t>
            </a:r>
            <a:r>
              <a:rPr lang="en-US" altLang="en-US" sz="3600" dirty="0" smtClean="0">
                <a:solidFill>
                  <a:srgbClr val="FF0000"/>
                </a:solidFill>
              </a:rPr>
              <a:t>best evidence for the answer to the previous question?</a:t>
            </a: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choice best describes the </a:t>
            </a:r>
            <a:r>
              <a:rPr lang="en-US" altLang="en-US" sz="3600" dirty="0" smtClean="0">
                <a:solidFill>
                  <a:srgbClr val="FF0000"/>
                </a:solidFill>
              </a:rPr>
              <a:t>developmental pattern of the passage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point about the resources that will be highly valued in space is </a:t>
            </a:r>
            <a:r>
              <a:rPr lang="en-US" altLang="en-US" sz="3600" dirty="0" smtClean="0">
                <a:solidFill>
                  <a:srgbClr val="FF0000"/>
                </a:solidFill>
              </a:rPr>
              <a:t>implicit in 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Passage 1 and </a:t>
            </a:r>
            <a:r>
              <a:rPr lang="en-US" altLang="en-US" sz="3600" dirty="0" smtClean="0">
                <a:solidFill>
                  <a:srgbClr val="FF0000"/>
                </a:solidFill>
              </a:rPr>
              <a:t>explicit in 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Passage 2? </a:t>
            </a:r>
          </a:p>
          <a:p>
            <a:pPr marL="342043" indent="-342043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179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2347913" y="2133600"/>
            <a:ext cx="8001000" cy="4495800"/>
          </a:xfrm>
        </p:spPr>
        <p:txBody>
          <a:bodyPr/>
          <a:lstStyle/>
          <a:p>
            <a:pPr algn="ctr" eaLnBrk="1" hangingPunct="1"/>
            <a:r>
              <a:rPr lang="en-US" altLang="en-US" sz="4400" smtClean="0">
                <a:solidFill>
                  <a:schemeClr val="bg1"/>
                </a:solidFill>
              </a:rPr>
              <a:t>Discuss at your table.</a:t>
            </a:r>
            <a:br>
              <a:rPr lang="en-US" altLang="en-US" sz="4400" smtClean="0">
                <a:solidFill>
                  <a:schemeClr val="bg1"/>
                </a:solidFill>
              </a:rPr>
            </a:br>
            <a:r>
              <a:rPr lang="en-US" altLang="en-US" sz="4400" smtClean="0">
                <a:solidFill>
                  <a:schemeClr val="bg1"/>
                </a:solidFill>
              </a:rPr>
              <a:t/>
            </a:r>
            <a:br>
              <a:rPr lang="en-US" altLang="en-US" sz="4400" smtClean="0">
                <a:solidFill>
                  <a:schemeClr val="bg1"/>
                </a:solidFill>
              </a:rPr>
            </a:br>
            <a:r>
              <a:rPr lang="en-US" altLang="en-US" sz="4400" smtClean="0">
                <a:solidFill>
                  <a:schemeClr val="bg1"/>
                </a:solidFill>
              </a:rPr>
              <a:t/>
            </a:r>
            <a:br>
              <a:rPr lang="en-US" altLang="en-US" sz="4400" smtClean="0">
                <a:solidFill>
                  <a:schemeClr val="bg1"/>
                </a:solidFill>
              </a:rPr>
            </a:br>
            <a:r>
              <a:rPr lang="en-US" altLang="en-US" sz="4400" smtClean="0">
                <a:solidFill>
                  <a:schemeClr val="bg1"/>
                </a:solidFill>
              </a:rPr>
              <a:t>What will be important to include and support in our instruction?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>
          <a:xfrm>
            <a:off x="307975" y="814388"/>
            <a:ext cx="10488613" cy="963612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Resources Available</a:t>
            </a:r>
            <a:endParaRPr lang="en-US" altLang="en-US" sz="4400" b="1" smtClean="0">
              <a:ea typeface="MS PGothic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836613" y="2057400"/>
            <a:ext cx="5168900" cy="4119563"/>
          </a:xfrm>
        </p:spPr>
        <p:txBody>
          <a:bodyPr rtlCol="0" anchor="b">
            <a:normAutofit/>
          </a:bodyPr>
          <a:lstStyle/>
          <a:p>
            <a:pPr marL="228029" indent="-228029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en-US" sz="179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029" indent="-228029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sz="179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79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2738" y="1600200"/>
            <a:ext cx="5692775" cy="59705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Michigan and the SAT – A Partnership for Student Success</a:t>
            </a:r>
            <a:endParaRPr lang="en-US" altLang="en-US" sz="1600" b="1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https://collegereadiness.collegeboard.org/state-partnerships/michigan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SAT for K – 12 Educators </a:t>
            </a:r>
          </a:p>
          <a:p>
            <a:pPr>
              <a:defRPr/>
            </a:pP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This site includes a Teacher Implementation Guide, Professional Development Modules, Counselor Resource Guide, Test Specifications for the Redesigned SAT, Key Changes and Sample Questions 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collegereadiness.collegeboard.org/educators/k-12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600" dirty="0">
                <a:latin typeface="+mn-lt"/>
              </a:rPr>
              <a:t>Sample Student Questions</a:t>
            </a:r>
          </a:p>
          <a:p>
            <a:pPr marL="274320" lvl="1">
              <a:defRPr/>
            </a:pPr>
            <a:r>
              <a:rPr lang="en-US" altLang="en-US" sz="1400" dirty="0">
                <a:latin typeface="Arial" panose="020B0604020202020204" pitchFamily="34" charset="0"/>
                <a:hlinkClick r:id="rId4"/>
              </a:rPr>
              <a:t>https</a:t>
            </a:r>
            <a:r>
              <a:rPr lang="en-US" altLang="en-US" sz="1400" dirty="0">
                <a:latin typeface="Arial" panose="020B0604020202020204" pitchFamily="34" charset="0"/>
                <a:hlinkClick r:id="rId4"/>
              </a:rPr>
              <a:t>://</a:t>
            </a:r>
            <a:r>
              <a:rPr lang="en-US" altLang="en-US" sz="1400" dirty="0">
                <a:latin typeface="Arial" panose="020B0604020202020204" pitchFamily="34" charset="0"/>
                <a:hlinkClick r:id="rId4"/>
              </a:rPr>
              <a:t>collegereadiness.collegeboard.org/sample-questions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600" dirty="0">
                <a:latin typeface="+mn-lt"/>
                <a:cs typeface="Times New Roman" panose="02020603050405020304" pitchFamily="18" charset="0"/>
              </a:rPr>
              <a:t>Sample </a:t>
            </a:r>
            <a:r>
              <a:rPr lang="en-US" altLang="en-US" sz="1600" dirty="0">
                <a:latin typeface="+mn-lt"/>
                <a:cs typeface="Times New Roman" panose="02020603050405020304" pitchFamily="18" charset="0"/>
              </a:rPr>
              <a:t>Student Essays</a:t>
            </a:r>
          </a:p>
          <a:p>
            <a:pPr marL="274320">
              <a:defRPr/>
            </a:pPr>
            <a:r>
              <a:rPr lang="en-US" altLang="en-US" sz="1400" dirty="0">
                <a:latin typeface="Arial" panose="020B0604020202020204" pitchFamily="34" charset="0"/>
                <a:hlinkClick r:id="rId5"/>
              </a:rPr>
              <a:t>https://</a:t>
            </a:r>
            <a:r>
              <a:rPr lang="en-US" altLang="en-US" sz="1400" dirty="0">
                <a:latin typeface="Arial" panose="020B0604020202020204" pitchFamily="34" charset="0"/>
                <a:hlinkClick r:id="rId5"/>
              </a:rPr>
              <a:t>collegereadiness.collegeboard.org/sample-questions/essay/1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600" dirty="0">
                <a:latin typeface="+mn-lt"/>
              </a:rPr>
              <a:t>SAT Practice </a:t>
            </a:r>
          </a:p>
          <a:p>
            <a:pPr marL="274320">
              <a:defRPr/>
            </a:pPr>
            <a:r>
              <a:rPr lang="en-US" altLang="en-US" sz="1400" dirty="0">
                <a:latin typeface="Arial" panose="020B0604020202020204" pitchFamily="34" charset="0"/>
                <a:hlinkClick r:id="rId6"/>
              </a:rPr>
              <a:t>https</a:t>
            </a:r>
            <a:r>
              <a:rPr lang="en-US" altLang="en-US" sz="1400" dirty="0">
                <a:latin typeface="Arial" panose="020B0604020202020204" pitchFamily="34" charset="0"/>
                <a:hlinkClick r:id="rId6"/>
              </a:rPr>
              <a:t>://</a:t>
            </a:r>
            <a:r>
              <a:rPr lang="en-US" altLang="en-US" sz="1400" dirty="0">
                <a:latin typeface="Arial" panose="020B0604020202020204" pitchFamily="34" charset="0"/>
                <a:hlinkClick r:id="rId6"/>
              </a:rPr>
              <a:t>collegereadiness.collegeboard.org/sat/practice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600" dirty="0">
                <a:latin typeface="+mn-lt"/>
              </a:rPr>
              <a:t>PSAT Practice </a:t>
            </a:r>
          </a:p>
          <a:p>
            <a:pPr marL="274320">
              <a:defRPr/>
            </a:pPr>
            <a:r>
              <a:rPr lang="en-US" altLang="en-US" sz="1400" dirty="0">
                <a:latin typeface="Arial" panose="020B0604020202020204" pitchFamily="34" charset="0"/>
                <a:hlinkClick r:id="rId7"/>
              </a:rPr>
              <a:t>https</a:t>
            </a:r>
            <a:r>
              <a:rPr lang="en-US" altLang="en-US" sz="1400" dirty="0">
                <a:latin typeface="Arial" panose="020B0604020202020204" pitchFamily="34" charset="0"/>
                <a:hlinkClick r:id="rId7"/>
              </a:rPr>
              <a:t>://</a:t>
            </a:r>
            <a:r>
              <a:rPr lang="en-US" altLang="en-US" sz="1400" dirty="0">
                <a:latin typeface="Arial" panose="020B0604020202020204" pitchFamily="34" charset="0"/>
                <a:hlinkClick r:id="rId7"/>
              </a:rPr>
              <a:t>collegereadiness.collegeboard.org/psat-nmsqt-psat-10/practice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86513" y="1600200"/>
            <a:ext cx="5603875" cy="4708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SAT Question of the Day 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https://sat.collegeboard.org/practice/answered-question-of-the-day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Official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SAT Practice presented by College Board and Khan Academy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https://www.khanacademy.org/sat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GELN SAT Resource Inventory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http://gomaisa.org/general-education-leadership-network</a:t>
            </a:r>
            <a:r>
              <a:rPr lang="en-US" altLang="en-US" sz="2000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0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SAT alignment to MI State Standards document</a:t>
            </a:r>
          </a:p>
          <a:p>
            <a:pPr>
              <a:defRPr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http://gomaisa.org/general-education-leadership-network</a:t>
            </a:r>
            <a:r>
              <a:rPr lang="en-US" altLang="en-US" sz="2000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47725" y="1066800"/>
            <a:ext cx="10490200" cy="762000"/>
          </a:xfrm>
        </p:spPr>
        <p:txBody>
          <a:bodyPr rtlCol="0">
            <a:normAutofit/>
          </a:bodyPr>
          <a:lstStyle/>
          <a:p>
            <a:pPr defTabSz="456057" eaLnBrk="1" fontAlgn="auto" hangingPunct="1">
              <a:spcAft>
                <a:spcPts val="0"/>
              </a:spcAft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 Suite of Assessments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847725" y="2038350"/>
            <a:ext cx="10655300" cy="4424363"/>
          </a:xfrm>
        </p:spPr>
        <p:txBody>
          <a:bodyPr rtlCol="0">
            <a:normAutofit/>
          </a:bodyPr>
          <a:lstStyle/>
          <a:p>
            <a:pPr marL="365760" indent="-365760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Think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– individually about what you Know, Think You Know &amp; Want to Know about SAT Suite of Assessments</a:t>
            </a:r>
          </a:p>
          <a:p>
            <a:pPr marL="365760" indent="-365760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Share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– with your table group</a:t>
            </a:r>
          </a:p>
          <a:p>
            <a:pPr marL="365760" indent="-365760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Create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– a Know, Think You Know &amp; Want to Know chart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1204913" y="4572000"/>
          <a:ext cx="9525000" cy="1543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75000"/>
                <a:gridCol w="3175000"/>
                <a:gridCol w="3175000"/>
              </a:tblGrid>
              <a:tr h="5181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Know</a:t>
                      </a:r>
                      <a:endParaRPr lang="en-US" sz="2800" dirty="0"/>
                    </a:p>
                  </a:txBody>
                  <a:tcPr marL="58104" marR="5810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Think We</a:t>
                      </a:r>
                      <a:r>
                        <a:rPr lang="en-US" sz="2800" baseline="0" dirty="0" smtClean="0"/>
                        <a:t> Know</a:t>
                      </a:r>
                      <a:endParaRPr lang="en-US" sz="2800" dirty="0"/>
                    </a:p>
                  </a:txBody>
                  <a:tcPr marL="58104" marR="5810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Want to Know</a:t>
                      </a:r>
                      <a:endParaRPr lang="en-US" sz="2800" dirty="0"/>
                    </a:p>
                  </a:txBody>
                  <a:tcPr marL="58104" marR="58104" marT="45707" marB="45707"/>
                </a:tc>
              </a:tr>
              <a:tr h="10249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8104" marR="58104" marT="45707" marB="4570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8104" marR="58104" marT="45707" marB="4570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8104" marR="58104" marT="45707" marB="45707"/>
                </a:tc>
              </a:tr>
            </a:tbl>
          </a:graphicData>
        </a:graphic>
      </p:graphicFrame>
      <p:sp>
        <p:nvSpPr>
          <p:cNvPr id="56338" name="TextBox 7"/>
          <p:cNvSpPr txBox="1">
            <a:spLocks noChangeArrowheads="1"/>
          </p:cNvSpPr>
          <p:nvPr/>
        </p:nvSpPr>
        <p:spPr bwMode="auto">
          <a:xfrm>
            <a:off x="207963" y="6410325"/>
            <a:ext cx="11769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altLang="en-US" sz="1100"/>
              <a:t>Lipton, L. &amp; Wellman, B. (2011).  “Know/Think I Know/Want to Know” </a:t>
            </a:r>
            <a:r>
              <a:rPr lang="en-US" altLang="en-US" sz="1100" i="1"/>
              <a:t>Groups at Work: Strategies and Structures for Professional Learning,</a:t>
            </a:r>
            <a:r>
              <a:rPr lang="en-US" altLang="en-US" sz="1100"/>
              <a:t> MiraVia, pg. 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760413" y="1349375"/>
            <a:ext cx="10488612" cy="533400"/>
          </a:xfrm>
        </p:spPr>
        <p:txBody>
          <a:bodyPr rtlCol="0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a typeface="MS PGothic" panose="020B0600070205080204" pitchFamily="34" charset="-128"/>
              </a:rPr>
              <a:t>Thank you!</a:t>
            </a:r>
            <a:endParaRPr lang="en-US" altLang="en-US" sz="4800" smtClean="0">
              <a:ea typeface="MS PGothic" panose="020B0600070205080204" pitchFamily="34" charset="-12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713163" y="2895600"/>
            <a:ext cx="4584700" cy="3357563"/>
          </a:xfrm>
        </p:spPr>
        <p:txBody>
          <a:bodyPr rtlCol="0">
            <a:normAutofit/>
          </a:bodyPr>
          <a:lstStyle/>
          <a:p>
            <a:pPr marL="0" indent="0" algn="ctr" defTabSz="91211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ea typeface="MS PGothic" panose="020B0600070205080204" pitchFamily="34" charset="-128"/>
              </a:rPr>
              <a:t>Emily McEvoy</a:t>
            </a:r>
          </a:p>
          <a:p>
            <a:pPr marL="0" indent="0" algn="ctr" defTabSz="91211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ea typeface="MS PGothic" panose="020B0600070205080204" pitchFamily="34" charset="-128"/>
              </a:rPr>
              <a:t>Assessment Consultant</a:t>
            </a:r>
            <a:br>
              <a:rPr lang="en-US" altLang="en-US" sz="2800" b="1" dirty="0" smtClean="0">
                <a:ea typeface="MS PGothic" panose="020B0600070205080204" pitchFamily="34" charset="-128"/>
              </a:rPr>
            </a:br>
            <a:r>
              <a:rPr lang="en-US" altLang="en-US" sz="2800" b="1" dirty="0" smtClean="0">
                <a:ea typeface="MS PGothic" panose="020B0600070205080204" pitchFamily="34" charset="-128"/>
                <a:hlinkClick r:id="rId2"/>
              </a:rPr>
              <a:t>emcevoy@misd.net</a:t>
            </a:r>
            <a:endParaRPr lang="en-US" altLang="en-US" sz="2800" b="1" dirty="0" smtClean="0">
              <a:ea typeface="MS PGothic" panose="020B0600070205080204" pitchFamily="34" charset="-128"/>
            </a:endParaRPr>
          </a:p>
          <a:p>
            <a:pPr marL="0" indent="0" algn="ctr" defTabSz="91211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ea typeface="MS PGothic" panose="020B0600070205080204" pitchFamily="34" charset="-128"/>
              </a:rPr>
              <a:t/>
            </a:r>
            <a:br>
              <a:rPr lang="en-US" altLang="en-US" sz="2800" b="1" dirty="0" smtClean="0">
                <a:ea typeface="MS PGothic" panose="020B0600070205080204" pitchFamily="34" charset="-128"/>
              </a:rPr>
            </a:br>
            <a:endParaRPr lang="en-US" sz="2793" dirty="0" smtClean="0"/>
          </a:p>
        </p:txBody>
      </p:sp>
      <p:pic>
        <p:nvPicPr>
          <p:cNvPr id="58372" name="Picture 9" descr="http://www.misd.net/HumanResources/JobSystem/imag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4113" y="5867400"/>
            <a:ext cx="198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1662113" y="1752600"/>
            <a:ext cx="9137650" cy="2481263"/>
          </a:xfrm>
        </p:spPr>
        <p:txBody>
          <a:bodyPr/>
          <a:lstStyle/>
          <a:p>
            <a:pPr algn="ctr" eaLnBrk="1" hangingPunct="1"/>
            <a:r>
              <a:rPr lang="en-US" altLang="en-US" sz="8800" smtClean="0">
                <a:solidFill>
                  <a:schemeClr val="bg1"/>
                </a:solidFill>
              </a:rPr>
              <a:t>Connector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47725" y="1066800"/>
            <a:ext cx="10490200" cy="762000"/>
          </a:xfrm>
        </p:spPr>
        <p:txBody>
          <a:bodyPr rtlCol="0">
            <a:normAutofit/>
          </a:bodyPr>
          <a:lstStyle/>
          <a:p>
            <a:pPr defTabSz="456057" eaLnBrk="1" fontAlgn="auto" hangingPunct="1">
              <a:spcAft>
                <a:spcPts val="0"/>
              </a:spcAft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 Suite of Assessments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847725" y="2038350"/>
            <a:ext cx="10655300" cy="4424363"/>
          </a:xfrm>
        </p:spPr>
        <p:txBody>
          <a:bodyPr rtlCol="0">
            <a:normAutofit/>
          </a:bodyPr>
          <a:lstStyle/>
          <a:p>
            <a:pPr marL="365760" indent="-365760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Think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– individually about what you Know, Think You Know &amp; Want to Know about SAT Suite of Assessments</a:t>
            </a:r>
          </a:p>
          <a:p>
            <a:pPr marL="365760" indent="-365760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Share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– with your table group</a:t>
            </a:r>
          </a:p>
          <a:p>
            <a:pPr marL="365760" indent="-365760" defTabSz="456057" eaLnBrk="1" fontAlgn="auto" hangingPunct="1">
              <a:spcBef>
                <a:spcPts val="998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Create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– a Know, Think You Know &amp; Want to Know chart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1204913" y="4572000"/>
          <a:ext cx="9525000" cy="15430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75000"/>
                <a:gridCol w="3175000"/>
                <a:gridCol w="3175000"/>
              </a:tblGrid>
              <a:tr h="5181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Know</a:t>
                      </a:r>
                      <a:endParaRPr lang="en-US" sz="2800" dirty="0"/>
                    </a:p>
                  </a:txBody>
                  <a:tcPr marL="58104" marR="5810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Think We</a:t>
                      </a:r>
                      <a:r>
                        <a:rPr lang="en-US" sz="2800" baseline="0" dirty="0" smtClean="0"/>
                        <a:t> Know</a:t>
                      </a:r>
                      <a:endParaRPr lang="en-US" sz="2800" dirty="0"/>
                    </a:p>
                  </a:txBody>
                  <a:tcPr marL="58104" marR="5810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Want to Know</a:t>
                      </a:r>
                      <a:endParaRPr lang="en-US" sz="2800" dirty="0"/>
                    </a:p>
                  </a:txBody>
                  <a:tcPr marL="58104" marR="58104" marT="45707" marB="45707"/>
                </a:tc>
              </a:tr>
              <a:tr h="10249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8104" marR="58104" marT="45707" marB="4570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8104" marR="58104" marT="45707" marB="4570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8104" marR="58104" marT="45707" marB="45707"/>
                </a:tc>
              </a:tr>
            </a:tbl>
          </a:graphicData>
        </a:graphic>
      </p:graphicFrame>
      <p:sp>
        <p:nvSpPr>
          <p:cNvPr id="16402" name="TextBox 7"/>
          <p:cNvSpPr txBox="1">
            <a:spLocks noChangeArrowheads="1"/>
          </p:cNvSpPr>
          <p:nvPr/>
        </p:nvSpPr>
        <p:spPr bwMode="auto">
          <a:xfrm>
            <a:off x="207963" y="6410325"/>
            <a:ext cx="11769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altLang="en-US" sz="1100"/>
              <a:t>Lipton, L. &amp; Wellman, B. (2011).  “Know/Think I Know/Want to Know” </a:t>
            </a:r>
            <a:r>
              <a:rPr lang="en-US" altLang="en-US" sz="1100" i="1"/>
              <a:t>Groups at Work: Strategies and Structures for Professional Learning,</a:t>
            </a:r>
            <a:r>
              <a:rPr lang="en-US" altLang="en-US" sz="1100"/>
              <a:t> MiraVia, pg. 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eliveringop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6276975"/>
            <a:ext cx="46704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The Redesigned SA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61838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ubtitle 2"/>
          <p:cNvSpPr txBox="1">
            <a:spLocks/>
          </p:cNvSpPr>
          <p:nvPr/>
        </p:nvSpPr>
        <p:spPr bwMode="auto">
          <a:xfrm>
            <a:off x="504825" y="5573713"/>
            <a:ext cx="111982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112000"/>
            </a:pPr>
            <a:r>
              <a:rPr lang="en-US" altLang="en-US" sz="2800">
                <a:solidFill>
                  <a:srgbClr val="00539A"/>
                </a:solidFill>
              </a:rPr>
              <a:t>For K–12 Students, Educators, and Parents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0768" t="13806" r="22904" b="11753"/>
          <a:stretch/>
        </p:blipFill>
        <p:spPr bwMode="auto">
          <a:xfrm>
            <a:off x="6350" y="0"/>
            <a:ext cx="12155488" cy="68548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8776" t="15299" r="27834" b="29104"/>
          <a:stretch/>
        </p:blipFill>
        <p:spPr bwMode="auto">
          <a:xfrm>
            <a:off x="-1588" y="-12700"/>
            <a:ext cx="12172951" cy="6867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738313" y="40386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890713" y="3810000"/>
            <a:ext cx="23622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FF0000"/>
                </a:solidFill>
              </a:rPr>
              <a:t>Not for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2557" t="32603" r="29716" b="11801"/>
          <a:stretch/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About the Redesigned SAT&#10;Diagram of 3 Exam Sections&#10;Evidence-Based Reading and Writing Section and Math Section are 3 hours and each section is worth 200-800 points.&#10;Essay section is 50 minutes and is a separate score.&#10;Please note: Precise timing is tentative and subject to research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61838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About the Redesigned SAT&#10;Diagram of 3 Exam Sections&#10;Evidence-Based Reading and Writing Section and Math Section are 3 hours and each section is worth 200-800 points.&#10;Essay section is 50 minutes and is a separate score.&#10;Please note: Precise timing is tentative and subject to research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1155700"/>
            <a:ext cx="1098391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4173BDE4F164A9E7680D812D14EF1" ma:contentTypeVersion="0" ma:contentTypeDescription="Create a new document." ma:contentTypeScope="" ma:versionID="301cc522ac3ac0f302d3d29339dbaa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3C3482B-E904-4337-B688-C28BA4645A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5A83FD6-DAA5-4143-982C-BD09BD8DCA6C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8465</TotalTime>
  <Words>857</Words>
  <Application>Microsoft Office PowerPoint</Application>
  <PresentationFormat>Custom</PresentationFormat>
  <Paragraphs>139</Paragraphs>
  <Slides>26</Slides>
  <Notes>22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MS PGothic</vt:lpstr>
      <vt:lpstr>Calibri Light</vt:lpstr>
      <vt:lpstr>Calibri</vt:lpstr>
      <vt:lpstr>Wingdings 3</vt:lpstr>
      <vt:lpstr>Tahoma</vt:lpstr>
      <vt:lpstr>Times New Roman</vt:lpstr>
      <vt:lpstr>Wingdings</vt:lpstr>
      <vt:lpstr>Office Theme</vt:lpstr>
      <vt:lpstr>Successful SAT Implementation Lake Shore High School January 13, 2016 Emily McEvoy, Assessment Consultant </vt:lpstr>
      <vt:lpstr>Key deliverables:</vt:lpstr>
      <vt:lpstr>Connector</vt:lpstr>
      <vt:lpstr>SAT Suite of Assessments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Spring Test Dates</vt:lpstr>
      <vt:lpstr>Turn &amp; Talk</vt:lpstr>
      <vt:lpstr>Focused Read  </vt:lpstr>
      <vt:lpstr>Focus Read &amp; Annotate</vt:lpstr>
      <vt:lpstr>Table Talk</vt:lpstr>
      <vt:lpstr>Key Points</vt:lpstr>
      <vt:lpstr>Let’s take a test!</vt:lpstr>
      <vt:lpstr>Puzzling</vt:lpstr>
      <vt:lpstr>A few things that stood out for us...</vt:lpstr>
      <vt:lpstr>Discuss at your table.   What will be important to include and support in our instruction?</vt:lpstr>
      <vt:lpstr>Resources Available</vt:lpstr>
      <vt:lpstr>SAT Suite of Assessments</vt:lpstr>
      <vt:lpstr>Thank you!</vt:lpstr>
    </vt:vector>
  </TitlesOfParts>
  <Company>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is the most compelling purpose for schooling?</dc:title>
  <dc:creator>Oakland Schools</dc:creator>
  <cp:lastModifiedBy>Manderson</cp:lastModifiedBy>
  <cp:revision>363</cp:revision>
  <cp:lastPrinted>2016-01-12T20:56:31Z</cp:lastPrinted>
  <dcterms:created xsi:type="dcterms:W3CDTF">2011-11-16T19:55:00Z</dcterms:created>
  <dcterms:modified xsi:type="dcterms:W3CDTF">2016-01-22T19:25:10Z</dcterms:modified>
</cp:coreProperties>
</file>